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62" r:id="rId5"/>
    <p:sldId id="259" r:id="rId6"/>
    <p:sldId id="263" r:id="rId7"/>
    <p:sldId id="260" r:id="rId8"/>
    <p:sldId id="261"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084A5375-B143-420A-B927-6D41ED4E140C}" type="datetimeFigureOut">
              <a:rPr lang="ar-IQ" smtClean="0"/>
              <a:t>01/06/1440</a:t>
            </a:fld>
            <a:endParaRPr lang="ar-IQ"/>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09B91647-00B5-4813-97B8-6A8261151190}" type="slidenum">
              <a:rPr lang="ar-IQ" smtClean="0"/>
              <a:t>‹#›</a:t>
            </a:fld>
            <a:endParaRPr lang="ar-IQ"/>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84A5375-B143-420A-B927-6D41ED4E140C}" type="datetimeFigureOut">
              <a:rPr lang="ar-IQ" smtClean="0"/>
              <a:t>01/06/1440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09B91647-00B5-4813-97B8-6A8261151190}" type="slidenum">
              <a:rPr lang="ar-IQ" smtClean="0"/>
              <a:t>‹#›</a:t>
            </a:fld>
            <a:endParaRPr lang="ar-IQ"/>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84A5375-B143-420A-B927-6D41ED4E140C}" type="datetimeFigureOut">
              <a:rPr lang="ar-IQ" smtClean="0"/>
              <a:t>01/06/1440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09B91647-00B5-4813-97B8-6A8261151190}" type="slidenum">
              <a:rPr lang="ar-IQ" smtClean="0"/>
              <a:t>‹#›</a:t>
            </a:fld>
            <a:endParaRPr lang="ar-IQ"/>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84A5375-B143-420A-B927-6D41ED4E140C}" type="datetimeFigureOut">
              <a:rPr lang="ar-IQ" smtClean="0"/>
              <a:t>01/06/1440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09B91647-00B5-4813-97B8-6A8261151190}" type="slidenum">
              <a:rPr lang="ar-IQ" smtClean="0"/>
              <a:t>‹#›</a:t>
            </a:fld>
            <a:endParaRPr lang="ar-IQ"/>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084A5375-B143-420A-B927-6D41ED4E140C}" type="datetimeFigureOut">
              <a:rPr lang="ar-IQ" smtClean="0"/>
              <a:t>01/06/1440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09B91647-00B5-4813-97B8-6A8261151190}" type="slidenum">
              <a:rPr lang="ar-IQ" smtClean="0"/>
              <a:t>‹#›</a:t>
            </a:fld>
            <a:endParaRPr lang="ar-IQ"/>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84A5375-B143-420A-B927-6D41ED4E140C}" type="datetimeFigureOut">
              <a:rPr lang="ar-IQ" smtClean="0"/>
              <a:t>01/06/1440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09B91647-00B5-4813-97B8-6A8261151190}" type="slidenum">
              <a:rPr lang="ar-IQ" smtClean="0"/>
              <a:t>‹#›</a:t>
            </a:fld>
            <a:endParaRPr lang="ar-IQ"/>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084A5375-B143-420A-B927-6D41ED4E140C}" type="datetimeFigureOut">
              <a:rPr lang="ar-IQ" smtClean="0"/>
              <a:t>01/06/1440</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09B91647-00B5-4813-97B8-6A826115119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084A5375-B143-420A-B927-6D41ED4E140C}" type="datetimeFigureOut">
              <a:rPr lang="ar-IQ" smtClean="0"/>
              <a:t>01/06/1440</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09B91647-00B5-4813-97B8-6A8261151190}" type="slidenum">
              <a:rPr lang="ar-IQ" smtClean="0"/>
              <a:t>‹#›</a:t>
            </a:fld>
            <a:endParaRPr lang="ar-IQ"/>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084A5375-B143-420A-B927-6D41ED4E140C}" type="datetimeFigureOut">
              <a:rPr lang="ar-IQ" smtClean="0"/>
              <a:t>01/06/1440</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09B91647-00B5-4813-97B8-6A8261151190}" type="slidenum">
              <a:rPr lang="ar-IQ" smtClean="0"/>
              <a:t>‹#›</a:t>
            </a:fld>
            <a:endParaRPr lang="ar-IQ"/>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084A5375-B143-420A-B927-6D41ED4E140C}" type="datetimeFigureOut">
              <a:rPr lang="ar-IQ" smtClean="0"/>
              <a:t>01/06/1440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09B91647-00B5-4813-97B8-6A826115119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084A5375-B143-420A-B927-6D41ED4E140C}" type="datetimeFigureOut">
              <a:rPr lang="ar-IQ" smtClean="0"/>
              <a:t>01/06/1440</a:t>
            </a:fld>
            <a:endParaRPr lang="ar-IQ"/>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09B91647-00B5-4813-97B8-6A8261151190}" type="slidenum">
              <a:rPr lang="ar-IQ" smtClean="0"/>
              <a:t>‹#›</a:t>
            </a:fld>
            <a:endParaRPr lang="ar-IQ"/>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84A5375-B143-420A-B927-6D41ED4E140C}" type="datetimeFigureOut">
              <a:rPr lang="ar-IQ" smtClean="0"/>
              <a:t>01/06/1440</a:t>
            </a:fld>
            <a:endParaRPr lang="ar-IQ"/>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9B91647-00B5-4813-97B8-6A826115119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p14:dur="10"/>
    </mc:Choice>
    <mc:Fallback>
      <p:transition/>
    </mc:Fallback>
  </mc:AlternateConten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google.com/url?sa=i&amp;rct=j&amp;q=&amp;esrc=s&amp;source=images&amp;cd=&amp;ved=2ahUKEwi0-bqHvrvfAhWIqaQKHYcSCtsQjRx6BAgBEAU&amp;url=https://ahmedphone12.blogspot.com/2018/02/blog-post_11.html&amp;psig=AOvVaw3SogvzkVGUyYafzviB7zEw&amp;ust=1545844587071057"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google.com/url?sa=i&amp;rct=j&amp;q=&amp;esrc=s&amp;source=images&amp;cd=&amp;cad=rja&amp;uact=8&amp;ved=2ahUKEwj94LzXvrvfAhWIDOwKHeGkApoQjRx6BAgBEAU&amp;url=https://ar.wikipedia.org/wiki/%D8%AD%D8%A7%D8%B3%D9%88%D8%A8_%D8%B4%D8%AE%D8%B5%D9%8A&amp;psig=AOvVaw17r9f_ssE6l-rAMe8QZbuS&amp;ust=154584472560476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om/url?sa=i&amp;rct=j&amp;q=&amp;esrc=s&amp;source=images&amp;cd=&amp;cad=rja&amp;uact=8&amp;ved=2ahUKEwjL1rSbsLvfAhXPPOwKHd50AEsQjRx6BAgBEAU&amp;url=https://www.ruoaa.com/2015/11/chinese-japanese-abacus-soroban-math-development-kids.html&amp;psig=AOvVaw1jKxAqNx_N1kiZM6y7yssX&amp;ust=154584070993666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almrsal.com/post/220559/blaise-pasca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url?sa=i&amp;rct=j&amp;q=&amp;esrc=s&amp;source=images&amp;cd=&amp;cad=rja&amp;uact=8&amp;ved=2ahUKEwig8be2s7vfAhXRzaQKHcL_Cm8QjRx6BAgBEAU&amp;url=http://sezerinfo.blogspot.com/2015/06/Of-the-computer-making.html&amp;psig=AOvVaw0DVi0NV3CaE82imDhM3Qrl&amp;ust=154584172123673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dirty="0" smtClean="0"/>
              <a:t>ا.م اقبال جاسم جعفر </a:t>
            </a:r>
            <a:br>
              <a:rPr lang="ar-IQ" dirty="0" smtClean="0"/>
            </a:br>
            <a:r>
              <a:rPr lang="ar-IQ" dirty="0" smtClean="0"/>
              <a:t>قسم الفنون المسرحية/ كلية الفنون الجميلة</a:t>
            </a:r>
            <a:endParaRPr lang="ar-IQ" dirty="0"/>
          </a:p>
        </p:txBody>
      </p:sp>
      <p:sp>
        <p:nvSpPr>
          <p:cNvPr id="3" name="عنوان فرعي 2"/>
          <p:cNvSpPr>
            <a:spLocks noGrp="1"/>
          </p:cNvSpPr>
          <p:nvPr>
            <p:ph type="subTitle" idx="1"/>
          </p:nvPr>
        </p:nvSpPr>
        <p:spPr>
          <a:xfrm>
            <a:off x="1475656" y="3861048"/>
            <a:ext cx="6400800" cy="2304256"/>
          </a:xfrm>
        </p:spPr>
        <p:txBody>
          <a:bodyPr>
            <a:normAutofit fontScale="92500" lnSpcReduction="10000"/>
          </a:bodyPr>
          <a:lstStyle/>
          <a:p>
            <a:r>
              <a:rPr lang="ar-IQ" sz="4000" b="1" dirty="0" smtClean="0">
                <a:solidFill>
                  <a:srgbClr val="FF0000"/>
                </a:solidFill>
              </a:rPr>
              <a:t>مقدمة في الحاسوب</a:t>
            </a:r>
          </a:p>
          <a:p>
            <a:r>
              <a:rPr lang="ar-IQ" sz="4000" b="1" dirty="0" smtClean="0">
                <a:solidFill>
                  <a:srgbClr val="FF0000"/>
                </a:solidFill>
              </a:rPr>
              <a:t>المرحلة الاولى </a:t>
            </a:r>
          </a:p>
          <a:p>
            <a:r>
              <a:rPr lang="ar-IQ" sz="4000" b="1" dirty="0" smtClean="0">
                <a:solidFill>
                  <a:srgbClr val="FF0000"/>
                </a:solidFill>
              </a:rPr>
              <a:t>المحاضرة (1</a:t>
            </a:r>
            <a:r>
              <a:rPr lang="ar-IQ" sz="4000" b="1" dirty="0" smtClean="0">
                <a:solidFill>
                  <a:srgbClr val="FF0000"/>
                </a:solidFill>
              </a:rPr>
              <a:t>)</a:t>
            </a:r>
          </a:p>
          <a:p>
            <a:r>
              <a:rPr lang="ar-IQ" sz="4000" b="1" dirty="0">
                <a:solidFill>
                  <a:srgbClr val="FF0000"/>
                </a:solidFill>
              </a:rPr>
              <a:t> </a:t>
            </a:r>
            <a:r>
              <a:rPr lang="ar-IQ" sz="4000" b="1" dirty="0" smtClean="0">
                <a:solidFill>
                  <a:srgbClr val="FF0000"/>
                </a:solidFill>
              </a:rPr>
              <a:t>                              انقر للاستمرار</a:t>
            </a:r>
            <a:endParaRPr lang="ar-IQ" sz="4000" b="1" dirty="0">
              <a:solidFill>
                <a:srgbClr val="FF0000"/>
              </a:solidFill>
            </a:endParaRPr>
          </a:p>
        </p:txBody>
      </p:sp>
    </p:spTree>
    <p:extLst>
      <p:ext uri="{BB962C8B-B14F-4D97-AF65-F5344CB8AC3E}">
        <p14:creationId xmlns:p14="http://schemas.microsoft.com/office/powerpoint/2010/main" val="2252413979"/>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IQ" dirty="0" smtClean="0"/>
              <a:t>انياك </a:t>
            </a:r>
            <a:r>
              <a:rPr lang="en-US" dirty="0" smtClean="0"/>
              <a:t>ENIAC</a:t>
            </a:r>
            <a:r>
              <a:rPr lang="ar-IQ" dirty="0" smtClean="0"/>
              <a:t> اختصار </a:t>
            </a:r>
            <a:r>
              <a:rPr lang="ar-IQ" b="1" dirty="0" smtClean="0"/>
              <a:t>التكامل الرقمي الإلكتروني والحاسوب</a:t>
            </a:r>
            <a:r>
              <a:rPr lang="ar-IQ" dirty="0" smtClean="0"/>
              <a:t> Electronic Numerical Integrator and Computer)</a:t>
            </a:r>
            <a:r>
              <a:rPr lang="ar-IQ" baseline="30000" dirty="0"/>
              <a:t> </a:t>
            </a:r>
            <a:r>
              <a:rPr lang="ar-IQ" dirty="0" smtClean="0"/>
              <a:t>كان من أوائل الحواسيب الإلكترونية عامة الغرض. كان حاسوب  رقمي وقادر على حل "فئة كبيرة من المشاكل الرقمية".</a:t>
            </a:r>
          </a:p>
          <a:p>
            <a:r>
              <a:rPr lang="ar-IQ" dirty="0" smtClean="0"/>
              <a:t>اول حاسوب علي وجه الكرة الارضية ..يحتاج الي غرفة عرضها اكثر من 8 امتار يتكون من 500000 وصلة ..ويزن 30 طن واستغرق لحام اسلاكه ما يقارب السنتين ونصف ..كانت تستخدمه الولايات المتحدة لأغراض عسكرية لصناعة القنابل الهيدروجنية صنع في عام 1946</a:t>
            </a:r>
            <a:r>
              <a:rPr lang="ar-IQ" dirty="0" smtClean="0"/>
              <a:t>.</a:t>
            </a:r>
          </a:p>
          <a:p>
            <a:r>
              <a:rPr lang="ar-IQ" sz="2800" b="1" dirty="0" smtClean="0">
                <a:solidFill>
                  <a:srgbClr val="FF0000"/>
                </a:solidFill>
              </a:rPr>
              <a:t>                                     </a:t>
            </a:r>
            <a:r>
              <a:rPr lang="ar-IQ" sz="2800" b="1" dirty="0">
                <a:solidFill>
                  <a:srgbClr val="FF0000"/>
                </a:solidFill>
              </a:rPr>
              <a:t>انقر للاستمرار</a:t>
            </a:r>
            <a:endParaRPr lang="ar-IQ" dirty="0" smtClean="0"/>
          </a:p>
          <a:p>
            <a:endParaRPr lang="ar-IQ" dirty="0"/>
          </a:p>
        </p:txBody>
      </p:sp>
      <p:sp>
        <p:nvSpPr>
          <p:cNvPr id="2" name="عنوان 1"/>
          <p:cNvSpPr>
            <a:spLocks noGrp="1"/>
          </p:cNvSpPr>
          <p:nvPr>
            <p:ph type="title"/>
          </p:nvPr>
        </p:nvSpPr>
        <p:spPr/>
        <p:txBody>
          <a:bodyPr/>
          <a:lstStyle/>
          <a:p>
            <a:endParaRPr lang="ar-IQ"/>
          </a:p>
        </p:txBody>
      </p:sp>
    </p:spTree>
    <p:extLst>
      <p:ext uri="{BB962C8B-B14F-4D97-AF65-F5344CB8AC3E}">
        <p14:creationId xmlns:p14="http://schemas.microsoft.com/office/powerpoint/2010/main" val="1326095013"/>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descr="نتيجة بحث الصور عن حاسوب يونيفاك">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71600" y="1772816"/>
            <a:ext cx="6912768" cy="4176464"/>
          </a:xfrm>
          <a:prstGeom prst="rect">
            <a:avLst/>
          </a:prstGeom>
          <a:noFill/>
          <a:ln>
            <a:noFill/>
          </a:ln>
        </p:spPr>
      </p:pic>
      <p:sp>
        <p:nvSpPr>
          <p:cNvPr id="2" name="عنوان 1"/>
          <p:cNvSpPr>
            <a:spLocks noGrp="1"/>
          </p:cNvSpPr>
          <p:nvPr>
            <p:ph type="title"/>
          </p:nvPr>
        </p:nvSpPr>
        <p:spPr/>
        <p:txBody>
          <a:bodyPr/>
          <a:lstStyle/>
          <a:p>
            <a:pPr algn="ctr"/>
            <a:r>
              <a:rPr lang="ar-IQ" dirty="0" smtClean="0">
                <a:solidFill>
                  <a:srgbClr val="FF0000"/>
                </a:solidFill>
              </a:rPr>
              <a:t>حاسوب يونيفاك</a:t>
            </a:r>
            <a:endParaRPr lang="ar-IQ" dirty="0">
              <a:solidFill>
                <a:srgbClr val="FF0000"/>
              </a:solidFill>
            </a:endParaRPr>
          </a:p>
        </p:txBody>
      </p:sp>
      <p:sp>
        <p:nvSpPr>
          <p:cNvPr id="3" name="مستطيل 2"/>
          <p:cNvSpPr/>
          <p:nvPr/>
        </p:nvSpPr>
        <p:spPr>
          <a:xfrm>
            <a:off x="3908197" y="5939988"/>
            <a:ext cx="1327607" cy="369332"/>
          </a:xfrm>
          <a:prstGeom prst="rect">
            <a:avLst/>
          </a:prstGeom>
        </p:spPr>
        <p:txBody>
          <a:bodyPr wrap="none">
            <a:spAutoFit/>
          </a:bodyPr>
          <a:lstStyle/>
          <a:p>
            <a:r>
              <a:rPr lang="ar-IQ" b="1" dirty="0">
                <a:solidFill>
                  <a:srgbClr val="FF0000"/>
                </a:solidFill>
              </a:rPr>
              <a:t> انقر للاستمرار</a:t>
            </a:r>
            <a:endParaRPr lang="ar-IQ" dirty="0"/>
          </a:p>
        </p:txBody>
      </p:sp>
    </p:spTree>
    <p:extLst>
      <p:ext uri="{BB962C8B-B14F-4D97-AF65-F5344CB8AC3E}">
        <p14:creationId xmlns:p14="http://schemas.microsoft.com/office/powerpoint/2010/main" val="2800237615"/>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a:bodyPr>
          <a:lstStyle/>
          <a:p>
            <a:pPr algn="just"/>
            <a:r>
              <a:rPr lang="ar-IQ" sz="2800" dirty="0" smtClean="0">
                <a:effectLst/>
              </a:rPr>
              <a:t> تم إنتاج حاسوب يونيفاك (UNIVAC) في الخمسينات كان يستخدم لجدولة الإحصاءات السكانية استخدم هذا الجيل الصمامات المفرغة التي هي أنابيب زجاجية مفرغة يمكن أن توقف أو تمرر التيار الكهربائي دون الحاجة إلى محول ميكانيكي. كانت كبيرة الحجم ثقيلة الوزن سرعتها بطيئة تحتاج لتسخين قبل عملها "تستهلك مقدار كبير من الطاقة الكهربائية كانت تستخدم لغة الآلة حيث تكون التعليمات للحاسب على شكل سلسلة من الأرقام "كانت معقدة" .ويعد الجيل الأول من الحاسبات الحديثة(1942ـ1954</a:t>
            </a:r>
            <a:r>
              <a:rPr lang="ar-IQ" sz="2800" dirty="0" smtClean="0">
                <a:effectLst/>
              </a:rPr>
              <a:t>).</a:t>
            </a:r>
          </a:p>
          <a:p>
            <a:pPr algn="just"/>
            <a:r>
              <a:rPr lang="ar-IQ" sz="2800" b="1" dirty="0" smtClean="0">
                <a:solidFill>
                  <a:srgbClr val="FF0000"/>
                </a:solidFill>
              </a:rPr>
              <a:t>                               </a:t>
            </a:r>
            <a:r>
              <a:rPr lang="ar-IQ" sz="2800" b="1" dirty="0">
                <a:solidFill>
                  <a:srgbClr val="FF0000"/>
                </a:solidFill>
              </a:rPr>
              <a:t>انقر للاستمرار</a:t>
            </a:r>
            <a:endParaRPr lang="ar-IQ" sz="2800" dirty="0">
              <a:effectLst/>
            </a:endParaRPr>
          </a:p>
        </p:txBody>
      </p:sp>
      <p:sp>
        <p:nvSpPr>
          <p:cNvPr id="2" name="عنوان 1"/>
          <p:cNvSpPr>
            <a:spLocks noGrp="1"/>
          </p:cNvSpPr>
          <p:nvPr>
            <p:ph type="title"/>
          </p:nvPr>
        </p:nvSpPr>
        <p:spPr/>
        <p:txBody>
          <a:bodyPr/>
          <a:lstStyle/>
          <a:p>
            <a:endParaRPr lang="ar-IQ"/>
          </a:p>
        </p:txBody>
      </p:sp>
    </p:spTree>
    <p:extLst>
      <p:ext uri="{BB962C8B-B14F-4D97-AF65-F5344CB8AC3E}">
        <p14:creationId xmlns:p14="http://schemas.microsoft.com/office/powerpoint/2010/main" val="3648460367"/>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نتيجة بحث الصور عن ‫حاسوب pc‬‎">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03648" y="2002631"/>
            <a:ext cx="5976664" cy="3721100"/>
          </a:xfrm>
          <a:prstGeom prst="rect">
            <a:avLst/>
          </a:prstGeom>
          <a:noFill/>
          <a:ln>
            <a:noFill/>
          </a:ln>
        </p:spPr>
      </p:pic>
      <p:sp>
        <p:nvSpPr>
          <p:cNvPr id="2" name="عنوان 1"/>
          <p:cNvSpPr>
            <a:spLocks noGrp="1"/>
          </p:cNvSpPr>
          <p:nvPr>
            <p:ph type="title"/>
          </p:nvPr>
        </p:nvSpPr>
        <p:spPr/>
        <p:txBody>
          <a:bodyPr/>
          <a:lstStyle/>
          <a:p>
            <a:pPr algn="ctr"/>
            <a:r>
              <a:rPr lang="ar-IQ" dirty="0" smtClean="0">
                <a:solidFill>
                  <a:srgbClr val="FF0000"/>
                </a:solidFill>
              </a:rPr>
              <a:t>الحاسوب الشخصي</a:t>
            </a:r>
            <a:endParaRPr lang="ar-IQ" dirty="0">
              <a:solidFill>
                <a:srgbClr val="FF0000"/>
              </a:solidFill>
            </a:endParaRPr>
          </a:p>
        </p:txBody>
      </p:sp>
      <p:sp>
        <p:nvSpPr>
          <p:cNvPr id="3" name="مستطيل 2"/>
          <p:cNvSpPr/>
          <p:nvPr/>
        </p:nvSpPr>
        <p:spPr>
          <a:xfrm>
            <a:off x="3908197" y="5723964"/>
            <a:ext cx="1327607" cy="369332"/>
          </a:xfrm>
          <a:prstGeom prst="rect">
            <a:avLst/>
          </a:prstGeom>
        </p:spPr>
        <p:txBody>
          <a:bodyPr wrap="none">
            <a:spAutoFit/>
          </a:bodyPr>
          <a:lstStyle/>
          <a:p>
            <a:r>
              <a:rPr lang="ar-IQ" b="1" dirty="0">
                <a:solidFill>
                  <a:srgbClr val="FF0000"/>
                </a:solidFill>
              </a:rPr>
              <a:t> انقر للاستمرار</a:t>
            </a:r>
            <a:endParaRPr lang="ar-IQ" dirty="0"/>
          </a:p>
        </p:txBody>
      </p:sp>
    </p:spTree>
    <p:extLst>
      <p:ext uri="{BB962C8B-B14F-4D97-AF65-F5344CB8AC3E}">
        <p14:creationId xmlns:p14="http://schemas.microsoft.com/office/powerpoint/2010/main" val="3858212812"/>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just"/>
            <a:r>
              <a:rPr lang="ar-IQ" sz="3000" dirty="0" smtClean="0">
                <a:effectLst/>
              </a:rPr>
              <a:t>ظهرت الحواسيب  الشخصية عام 1980، قد تم تطوير الحاسوب للاستخدام الشخصي للبرمجة والالعاب والاعمال التجارية وهي منخفضة الكلفة وخفيفة الوزن وتحتوي على تخزين رئيسي وملحقات تخزين وصممت انظمة تشغيل صورية لها سهلة الاستخدام . </a:t>
            </a:r>
          </a:p>
          <a:p>
            <a:pPr marL="0" indent="0" algn="just">
              <a:buNone/>
            </a:pPr>
            <a:endParaRPr lang="ar-IQ" sz="3000" dirty="0"/>
          </a:p>
          <a:p>
            <a:pPr marL="0" indent="0" algn="just">
              <a:buNone/>
            </a:pPr>
            <a:r>
              <a:rPr lang="ar-IQ" sz="3000" dirty="0" smtClean="0"/>
              <a:t>                                  تمت المحاضرة بعونه تعالى</a:t>
            </a:r>
          </a:p>
          <a:p>
            <a:pPr marL="0" indent="0" algn="just">
              <a:buNone/>
            </a:pPr>
            <a:endParaRPr lang="ar-IQ" dirty="0"/>
          </a:p>
        </p:txBody>
      </p:sp>
      <p:sp>
        <p:nvSpPr>
          <p:cNvPr id="2" name="عنوان 1"/>
          <p:cNvSpPr>
            <a:spLocks noGrp="1"/>
          </p:cNvSpPr>
          <p:nvPr>
            <p:ph type="title"/>
          </p:nvPr>
        </p:nvSpPr>
        <p:spPr/>
        <p:txBody>
          <a:bodyPr/>
          <a:lstStyle/>
          <a:p>
            <a:endParaRPr lang="ar-IQ"/>
          </a:p>
        </p:txBody>
      </p:sp>
    </p:spTree>
    <p:extLst>
      <p:ext uri="{BB962C8B-B14F-4D97-AF65-F5344CB8AC3E}">
        <p14:creationId xmlns:p14="http://schemas.microsoft.com/office/powerpoint/2010/main" val="1835256910"/>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t>اجراء العمليات الحسابية والمنطقية المعقدة والتي تحتاج الى وقت طويل لتنفيذها</a:t>
            </a:r>
          </a:p>
          <a:p>
            <a:r>
              <a:rPr lang="ar-IQ" dirty="0" smtClean="0"/>
              <a:t>تصميم الانظمة الطبية </a:t>
            </a:r>
          </a:p>
          <a:p>
            <a:r>
              <a:rPr lang="ar-IQ" dirty="0" smtClean="0"/>
              <a:t>العمليات المالية في المصارف والمعاملات والتداول</a:t>
            </a:r>
          </a:p>
          <a:p>
            <a:r>
              <a:rPr lang="ar-IQ" dirty="0" smtClean="0"/>
              <a:t>الادارة الالكترونية  في الدوائر والوزارات </a:t>
            </a:r>
          </a:p>
          <a:p>
            <a:r>
              <a:rPr lang="ar-IQ" dirty="0" smtClean="0"/>
              <a:t>التعليم الالكتروني بأنواعه المختلفة عن بعد او في القاعات</a:t>
            </a:r>
          </a:p>
          <a:p>
            <a:r>
              <a:rPr lang="ar-IQ" dirty="0" smtClean="0"/>
              <a:t>المكتبات الالكترونية في الفهرسة والتصنيف والتصفح</a:t>
            </a:r>
          </a:p>
          <a:p>
            <a:r>
              <a:rPr lang="ar-IQ" sz="2800" b="1" dirty="0" smtClean="0">
                <a:solidFill>
                  <a:srgbClr val="FF0000"/>
                </a:solidFill>
              </a:rPr>
              <a:t>                                         </a:t>
            </a:r>
          </a:p>
          <a:p>
            <a:r>
              <a:rPr lang="ar-IQ" sz="2800" b="1" dirty="0">
                <a:solidFill>
                  <a:srgbClr val="FF0000"/>
                </a:solidFill>
              </a:rPr>
              <a:t> </a:t>
            </a:r>
            <a:r>
              <a:rPr lang="ar-IQ" sz="2800" b="1" dirty="0" smtClean="0">
                <a:solidFill>
                  <a:srgbClr val="FF0000"/>
                </a:solidFill>
              </a:rPr>
              <a:t>                                    </a:t>
            </a:r>
            <a:r>
              <a:rPr lang="ar-IQ" sz="2800" b="1" dirty="0">
                <a:solidFill>
                  <a:srgbClr val="FF0000"/>
                </a:solidFill>
              </a:rPr>
              <a:t>انقر للاستمرار</a:t>
            </a:r>
            <a:endParaRPr lang="ar-IQ" dirty="0"/>
          </a:p>
        </p:txBody>
      </p:sp>
      <p:sp>
        <p:nvSpPr>
          <p:cNvPr id="2" name="عنوان 1"/>
          <p:cNvSpPr>
            <a:spLocks noGrp="1"/>
          </p:cNvSpPr>
          <p:nvPr>
            <p:ph type="title"/>
          </p:nvPr>
        </p:nvSpPr>
        <p:spPr/>
        <p:txBody>
          <a:bodyPr/>
          <a:lstStyle/>
          <a:p>
            <a:pPr algn="ctr"/>
            <a:r>
              <a:rPr lang="ar-IQ" dirty="0" smtClean="0">
                <a:solidFill>
                  <a:srgbClr val="FF0000"/>
                </a:solidFill>
              </a:rPr>
              <a:t>مجالات استخدام الحاسوب</a:t>
            </a:r>
            <a:endParaRPr lang="ar-IQ" dirty="0">
              <a:solidFill>
                <a:srgbClr val="FF0000"/>
              </a:solidFill>
            </a:endParaRPr>
          </a:p>
        </p:txBody>
      </p:sp>
    </p:spTree>
    <p:extLst>
      <p:ext uri="{BB962C8B-B14F-4D97-AF65-F5344CB8AC3E}">
        <p14:creationId xmlns:p14="http://schemas.microsoft.com/office/powerpoint/2010/main" val="2430220173"/>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50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50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50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50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50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IQ" b="1" dirty="0">
                <a:solidFill>
                  <a:srgbClr val="FF0000"/>
                </a:solidFill>
              </a:rPr>
              <a:t>آ</a:t>
            </a:r>
            <a:r>
              <a:rPr lang="ar-IQ" b="1" dirty="0" smtClean="0">
                <a:solidFill>
                  <a:srgbClr val="FF0000"/>
                </a:solidFill>
              </a:rPr>
              <a:t>لة العد الاباكس</a:t>
            </a:r>
          </a:p>
          <a:p>
            <a:pPr marL="0" indent="0" algn="just">
              <a:buNone/>
            </a:pPr>
            <a:r>
              <a:rPr lang="ar-IQ" sz="2200" dirty="0" smtClean="0">
                <a:effectLst/>
              </a:rPr>
              <a:t/>
            </a:r>
            <a:br>
              <a:rPr lang="ar-IQ" sz="2200" dirty="0" smtClean="0">
                <a:effectLst/>
              </a:rPr>
            </a:br>
            <a:endParaRPr lang="ar-IQ" sz="2200" dirty="0" smtClean="0">
              <a:effectLst/>
            </a:endParaRPr>
          </a:p>
          <a:p>
            <a:pPr marL="0" indent="0">
              <a:buNone/>
            </a:pPr>
            <a:endParaRPr lang="ar-IQ" dirty="0"/>
          </a:p>
        </p:txBody>
      </p:sp>
      <p:sp>
        <p:nvSpPr>
          <p:cNvPr id="2" name="عنوان 1"/>
          <p:cNvSpPr>
            <a:spLocks noGrp="1"/>
          </p:cNvSpPr>
          <p:nvPr>
            <p:ph type="title"/>
          </p:nvPr>
        </p:nvSpPr>
        <p:spPr/>
        <p:txBody>
          <a:bodyPr>
            <a:normAutofit fontScale="90000"/>
          </a:bodyPr>
          <a:lstStyle/>
          <a:p>
            <a:pPr algn="ctr"/>
            <a:r>
              <a:rPr lang="ar-IQ" dirty="0" smtClean="0"/>
              <a:t>مراحل تطور </a:t>
            </a:r>
            <a:r>
              <a:rPr lang="ar-IQ" dirty="0" smtClean="0"/>
              <a:t>الحاسوب</a:t>
            </a:r>
            <a:br>
              <a:rPr lang="ar-IQ" dirty="0" smtClean="0"/>
            </a:br>
            <a:r>
              <a:rPr lang="ar-IQ" dirty="0" smtClean="0"/>
              <a:t>                                    </a:t>
            </a:r>
            <a:r>
              <a:rPr lang="ar-IQ" sz="2200" dirty="0" smtClean="0">
                <a:solidFill>
                  <a:srgbClr val="FF0000"/>
                </a:solidFill>
              </a:rPr>
              <a:t> </a:t>
            </a:r>
            <a:endParaRPr lang="ar-IQ" sz="2200" dirty="0"/>
          </a:p>
        </p:txBody>
      </p:sp>
      <p:pic>
        <p:nvPicPr>
          <p:cNvPr id="4" name="صورة 3" descr="نتيجة بحث الصور عن الة العد الاباكس">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123728" y="1988840"/>
            <a:ext cx="6336704" cy="3240360"/>
          </a:xfrm>
          <a:prstGeom prst="rect">
            <a:avLst/>
          </a:prstGeom>
          <a:noFill/>
          <a:ln>
            <a:noFill/>
          </a:ln>
        </p:spPr>
      </p:pic>
      <p:sp>
        <p:nvSpPr>
          <p:cNvPr id="5" name="مستطيل 4"/>
          <p:cNvSpPr/>
          <p:nvPr/>
        </p:nvSpPr>
        <p:spPr>
          <a:xfrm>
            <a:off x="3347865" y="5363924"/>
            <a:ext cx="1887940" cy="369332"/>
          </a:xfrm>
          <a:prstGeom prst="rect">
            <a:avLst/>
          </a:prstGeom>
        </p:spPr>
        <p:txBody>
          <a:bodyPr wrap="square">
            <a:spAutoFit/>
          </a:bodyPr>
          <a:lstStyle/>
          <a:p>
            <a:r>
              <a:rPr lang="ar-IQ" b="1" dirty="0">
                <a:solidFill>
                  <a:srgbClr val="FF0000"/>
                </a:solidFill>
              </a:rPr>
              <a:t> انقر للاستمرار</a:t>
            </a:r>
            <a:endParaRPr lang="ar-IQ" dirty="0"/>
          </a:p>
        </p:txBody>
      </p:sp>
    </p:spTree>
    <p:extLst>
      <p:ext uri="{BB962C8B-B14F-4D97-AF65-F5344CB8AC3E}">
        <p14:creationId xmlns:p14="http://schemas.microsoft.com/office/powerpoint/2010/main" val="2345572457"/>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just"/>
            <a:r>
              <a:rPr lang="ar-IQ" dirty="0" smtClean="0">
                <a:effectLst/>
              </a:rPr>
              <a:t>المعداد أو العدادات ( Abacus)، يسمى أيضًا إطار العد، هو محسبة يدوية تتكون من إطار خشبي على شكل مستطيل يصل بين ضلعيه أسلاك يختلف عددها حسب الحاجة إلى عدد المراتب المطلوبة من الناتج، وينظم في هذه الأسلاك خرزات سهلة الحركة ويحتلف عددها بإختلاف نظام العد المستعمل وهو على الأغلب حسب النظام العشري</a:t>
            </a:r>
            <a:r>
              <a:rPr lang="ar-IQ" dirty="0"/>
              <a:t> </a:t>
            </a:r>
            <a:r>
              <a:rPr lang="ar-IQ" dirty="0" smtClean="0">
                <a:effectLst/>
              </a:rPr>
              <a:t>للعد، وتستخدم في كثير من البلدان. كانت تستخدم في أوروبا، الصين وروسيا قبل قرون من اعتماد نظام العد الهندي العربي</a:t>
            </a:r>
            <a:r>
              <a:rPr lang="ar-IQ" dirty="0"/>
              <a:t> </a:t>
            </a:r>
            <a:r>
              <a:rPr lang="ar-IQ" dirty="0" smtClean="0">
                <a:effectLst/>
              </a:rPr>
              <a:t>المكتوب. </a:t>
            </a:r>
            <a:endParaRPr lang="ar-IQ" dirty="0" smtClean="0">
              <a:effectLst/>
            </a:endParaRPr>
          </a:p>
          <a:p>
            <a:pPr algn="just"/>
            <a:r>
              <a:rPr lang="ar-IQ" sz="2800" b="1" dirty="0" smtClean="0">
                <a:solidFill>
                  <a:srgbClr val="FF0000"/>
                </a:solidFill>
              </a:rPr>
              <a:t>                                               </a:t>
            </a:r>
            <a:r>
              <a:rPr lang="ar-IQ" sz="2800" b="1" dirty="0">
                <a:solidFill>
                  <a:srgbClr val="FF0000"/>
                </a:solidFill>
              </a:rPr>
              <a:t>انقر للاستمرار</a:t>
            </a:r>
            <a:endParaRPr lang="ar-IQ" dirty="0" smtClean="0">
              <a:effectLst/>
            </a:endParaRPr>
          </a:p>
          <a:p>
            <a:endParaRPr lang="ar-IQ" dirty="0"/>
          </a:p>
        </p:txBody>
      </p:sp>
      <p:sp>
        <p:nvSpPr>
          <p:cNvPr id="2" name="عنوان 1"/>
          <p:cNvSpPr>
            <a:spLocks noGrp="1"/>
          </p:cNvSpPr>
          <p:nvPr>
            <p:ph type="title"/>
          </p:nvPr>
        </p:nvSpPr>
        <p:spPr/>
        <p:txBody>
          <a:bodyPr/>
          <a:lstStyle/>
          <a:p>
            <a:endParaRPr lang="ar-IQ" dirty="0"/>
          </a:p>
        </p:txBody>
      </p:sp>
    </p:spTree>
    <p:extLst>
      <p:ext uri="{BB962C8B-B14F-4D97-AF65-F5344CB8AC3E}">
        <p14:creationId xmlns:p14="http://schemas.microsoft.com/office/powerpoint/2010/main" val="105580819"/>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556792"/>
            <a:ext cx="8229600" cy="4525963"/>
          </a:xfrm>
        </p:spPr>
        <p:txBody>
          <a:bodyPr>
            <a:normAutofit lnSpcReduction="10000"/>
          </a:bodyPr>
          <a:lstStyle/>
          <a:p>
            <a:endParaRPr lang="ar-IQ" b="1" dirty="0" smtClean="0">
              <a:solidFill>
                <a:schemeClr val="accent6"/>
              </a:solidFill>
            </a:endParaRPr>
          </a:p>
          <a:p>
            <a:endParaRPr lang="ar-IQ" b="1" dirty="0">
              <a:solidFill>
                <a:schemeClr val="accent6"/>
              </a:solidFill>
            </a:endParaRPr>
          </a:p>
          <a:p>
            <a:endParaRPr lang="ar-IQ" b="1" dirty="0" smtClean="0">
              <a:solidFill>
                <a:schemeClr val="accent6"/>
              </a:solidFill>
            </a:endParaRPr>
          </a:p>
          <a:p>
            <a:endParaRPr lang="ar-IQ" b="1" dirty="0">
              <a:solidFill>
                <a:schemeClr val="accent6"/>
              </a:solidFill>
            </a:endParaRPr>
          </a:p>
          <a:p>
            <a:endParaRPr lang="ar-IQ" b="1" dirty="0" smtClean="0">
              <a:solidFill>
                <a:schemeClr val="accent6"/>
              </a:solidFill>
            </a:endParaRPr>
          </a:p>
          <a:p>
            <a:endParaRPr lang="ar-IQ" b="1" dirty="0">
              <a:solidFill>
                <a:schemeClr val="accent6"/>
              </a:solidFill>
            </a:endParaRPr>
          </a:p>
          <a:p>
            <a:endParaRPr lang="ar-IQ" b="1" dirty="0" smtClean="0">
              <a:solidFill>
                <a:schemeClr val="accent6"/>
              </a:solidFill>
            </a:endParaRPr>
          </a:p>
          <a:p>
            <a:endParaRPr lang="ar-IQ" b="1" dirty="0">
              <a:solidFill>
                <a:schemeClr val="accent6"/>
              </a:solidFill>
            </a:endParaRPr>
          </a:p>
          <a:p>
            <a:endParaRPr lang="ar-IQ" b="1" dirty="0" smtClean="0">
              <a:solidFill>
                <a:schemeClr val="accent6"/>
              </a:solidFill>
            </a:endParaRPr>
          </a:p>
          <a:p>
            <a:r>
              <a:rPr lang="ar-IQ" sz="2800" b="1" dirty="0" smtClean="0">
                <a:solidFill>
                  <a:srgbClr val="FF0000"/>
                </a:solidFill>
              </a:rPr>
              <a:t>                                           </a:t>
            </a:r>
            <a:r>
              <a:rPr lang="ar-IQ" sz="2800" b="1" dirty="0">
                <a:solidFill>
                  <a:srgbClr val="FF0000"/>
                </a:solidFill>
              </a:rPr>
              <a:t>انقر للاستمرار</a:t>
            </a:r>
            <a:endParaRPr lang="ar-IQ" b="1" dirty="0">
              <a:solidFill>
                <a:schemeClr val="accent6"/>
              </a:solidFill>
            </a:endParaRPr>
          </a:p>
        </p:txBody>
      </p:sp>
      <p:sp>
        <p:nvSpPr>
          <p:cNvPr id="2" name="عنوان 1"/>
          <p:cNvSpPr>
            <a:spLocks noGrp="1"/>
          </p:cNvSpPr>
          <p:nvPr>
            <p:ph type="title"/>
          </p:nvPr>
        </p:nvSpPr>
        <p:spPr/>
        <p:txBody>
          <a:bodyPr/>
          <a:lstStyle/>
          <a:p>
            <a:pPr algn="ctr"/>
            <a:r>
              <a:rPr lang="ar-IQ" dirty="0" smtClean="0">
                <a:solidFill>
                  <a:srgbClr val="FF0000"/>
                </a:solidFill>
              </a:rPr>
              <a:t>آلة باسكاليان</a:t>
            </a:r>
            <a:endParaRPr lang="ar-IQ" dirty="0">
              <a:solidFill>
                <a:srgbClr val="FF0000"/>
              </a:solidFill>
            </a:endParaRPr>
          </a:p>
        </p:txBody>
      </p:sp>
      <p:pic>
        <p:nvPicPr>
          <p:cNvPr id="5" name="صورة 4" descr="Invention Calculator">
            <a:hlinkClick r:id="rId2" tooltip="&quot;Invention Calculator&quo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2276872"/>
            <a:ext cx="6264696" cy="3141712"/>
          </a:xfrm>
          <a:prstGeom prst="rect">
            <a:avLst/>
          </a:prstGeom>
          <a:noFill/>
          <a:ln>
            <a:noFill/>
          </a:ln>
        </p:spPr>
      </p:pic>
    </p:spTree>
    <p:extLst>
      <p:ext uri="{BB962C8B-B14F-4D97-AF65-F5344CB8AC3E}">
        <p14:creationId xmlns:p14="http://schemas.microsoft.com/office/powerpoint/2010/main" val="3859131685"/>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effectLst/>
              </a:rPr>
              <a:t>الة باسكاليان :من اهم اختراعات العالم الفرنسي بليز باسكال هو الالة الحاسبة فهو اول من اخترع الالة الحاسبة ”  آلات باسكال الحاسبة  ” وتعتبر الة باسكال  اساس الآلات التي نستخدمها الان  و كان اختراعه لها عام 1640 و كانت الة باسكال تقوم بإجراء العمليات الحسابية </a:t>
            </a:r>
            <a:r>
              <a:rPr lang="ar-IQ" dirty="0" smtClean="0"/>
              <a:t>التي تقدم </a:t>
            </a:r>
            <a:r>
              <a:rPr lang="ar-IQ" dirty="0"/>
              <a:t>في مجال العلوم التطبيقية . </a:t>
            </a:r>
            <a:r>
              <a:rPr lang="ar-IQ" dirty="0" smtClean="0"/>
              <a:t>وهي </a:t>
            </a:r>
            <a:r>
              <a:rPr lang="ar-IQ" dirty="0"/>
              <a:t>بالفعل اختراع يستحق التقدير مع </a:t>
            </a:r>
            <a:r>
              <a:rPr lang="ar-IQ" dirty="0" smtClean="0">
                <a:effectLst/>
              </a:rPr>
              <a:t>توفير الجهد و التفكير و كان هدفه من ذلك تأدية حسابات والده بسرعة </a:t>
            </a:r>
            <a:r>
              <a:rPr lang="ar-IQ" dirty="0" smtClean="0">
                <a:effectLst/>
              </a:rPr>
              <a:t>.</a:t>
            </a:r>
          </a:p>
          <a:p>
            <a:r>
              <a:rPr lang="ar-IQ" dirty="0"/>
              <a:t> </a:t>
            </a:r>
            <a:r>
              <a:rPr lang="ar-IQ" dirty="0" smtClean="0"/>
              <a:t>                                         </a:t>
            </a:r>
          </a:p>
          <a:p>
            <a:r>
              <a:rPr lang="ar-IQ" dirty="0">
                <a:effectLst/>
              </a:rPr>
              <a:t> </a:t>
            </a:r>
            <a:r>
              <a:rPr lang="ar-IQ" dirty="0" smtClean="0">
                <a:effectLst/>
              </a:rPr>
              <a:t>                                              </a:t>
            </a:r>
            <a:r>
              <a:rPr lang="ar-IQ" sz="2800" b="1" dirty="0">
                <a:solidFill>
                  <a:srgbClr val="FF0000"/>
                </a:solidFill>
              </a:rPr>
              <a:t> انقر للاستمرار</a:t>
            </a:r>
            <a:endParaRPr lang="ar-IQ" dirty="0" smtClean="0">
              <a:effectLst/>
            </a:endParaRPr>
          </a:p>
          <a:p>
            <a:endParaRPr lang="ar-IQ" dirty="0"/>
          </a:p>
        </p:txBody>
      </p:sp>
      <p:sp>
        <p:nvSpPr>
          <p:cNvPr id="2" name="عنوان 1"/>
          <p:cNvSpPr>
            <a:spLocks noGrp="1"/>
          </p:cNvSpPr>
          <p:nvPr>
            <p:ph type="title"/>
          </p:nvPr>
        </p:nvSpPr>
        <p:spPr/>
        <p:txBody>
          <a:bodyPr/>
          <a:lstStyle/>
          <a:p>
            <a:endParaRPr lang="ar-IQ"/>
          </a:p>
        </p:txBody>
      </p:sp>
    </p:spTree>
    <p:extLst>
      <p:ext uri="{BB962C8B-B14F-4D97-AF65-F5344CB8AC3E}">
        <p14:creationId xmlns:p14="http://schemas.microsoft.com/office/powerpoint/2010/main" val="1210338404"/>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descr="نتيجة بحث الصور عن ماكنة الفروق">
            <a:hlinkClick r:id="rId2"/>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1554692" y="1700808"/>
            <a:ext cx="6034616" cy="3672408"/>
          </a:xfrm>
          <a:prstGeom prst="rect">
            <a:avLst/>
          </a:prstGeom>
          <a:noFill/>
          <a:ln>
            <a:noFill/>
          </a:ln>
        </p:spPr>
      </p:pic>
      <p:sp>
        <p:nvSpPr>
          <p:cNvPr id="2" name="عنوان 1"/>
          <p:cNvSpPr>
            <a:spLocks noGrp="1"/>
          </p:cNvSpPr>
          <p:nvPr>
            <p:ph type="title"/>
          </p:nvPr>
        </p:nvSpPr>
        <p:spPr/>
        <p:txBody>
          <a:bodyPr/>
          <a:lstStyle/>
          <a:p>
            <a:pPr algn="ctr"/>
            <a:r>
              <a:rPr lang="ar-IQ" dirty="0" smtClean="0">
                <a:solidFill>
                  <a:srgbClr val="FF0000"/>
                </a:solidFill>
              </a:rPr>
              <a:t>ماكنة </a:t>
            </a:r>
            <a:r>
              <a:rPr lang="ar-IQ" dirty="0" smtClean="0">
                <a:solidFill>
                  <a:srgbClr val="FF0000"/>
                </a:solidFill>
              </a:rPr>
              <a:t>الفروق</a:t>
            </a:r>
            <a:endParaRPr lang="ar-IQ" dirty="0">
              <a:solidFill>
                <a:srgbClr val="FF0000"/>
              </a:solidFill>
            </a:endParaRPr>
          </a:p>
        </p:txBody>
      </p:sp>
      <p:sp>
        <p:nvSpPr>
          <p:cNvPr id="3" name="مستطيل 2"/>
          <p:cNvSpPr/>
          <p:nvPr/>
        </p:nvSpPr>
        <p:spPr>
          <a:xfrm>
            <a:off x="3908197" y="5507940"/>
            <a:ext cx="1327607" cy="369332"/>
          </a:xfrm>
          <a:prstGeom prst="rect">
            <a:avLst/>
          </a:prstGeom>
        </p:spPr>
        <p:txBody>
          <a:bodyPr wrap="none">
            <a:spAutoFit/>
          </a:bodyPr>
          <a:lstStyle/>
          <a:p>
            <a:r>
              <a:rPr lang="ar-IQ" b="1" dirty="0">
                <a:solidFill>
                  <a:srgbClr val="FF0000"/>
                </a:solidFill>
              </a:rPr>
              <a:t> انقر للاستمرار</a:t>
            </a:r>
            <a:endParaRPr lang="ar-IQ" dirty="0"/>
          </a:p>
        </p:txBody>
      </p:sp>
    </p:spTree>
    <p:extLst>
      <p:ext uri="{BB962C8B-B14F-4D97-AF65-F5344CB8AC3E}">
        <p14:creationId xmlns:p14="http://schemas.microsoft.com/office/powerpoint/2010/main" val="1906786140"/>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algn="just"/>
            <a:r>
              <a:rPr lang="ar-IQ" dirty="0" smtClean="0"/>
              <a:t>الة الفروق وهي اله اخترعها تشارلز باباج وهو عالم رياضي بريطاني اشتهر بأنه أول من تطلع بأفكاره إلى عصر الكمبيوتر، وكان مهندسا من طراز فريد، صمم أول حاسبة وأسماها مكنة الفروق (</a:t>
            </a:r>
            <a:r>
              <a:rPr lang="en-US" dirty="0" smtClean="0"/>
              <a:t>difference  engine).</a:t>
            </a:r>
            <a:r>
              <a:rPr lang="ar-IQ" dirty="0" smtClean="0"/>
              <a:t> وعلى الرغم من أنها لم تستخدم إلا أن فكرتها كانت أساس اختراع الحاسوب.</a:t>
            </a:r>
          </a:p>
          <a:p>
            <a:pPr algn="just"/>
            <a:r>
              <a:rPr lang="ar-IQ" dirty="0" smtClean="0"/>
              <a:t>ولد تشارلز في 26 ديسمبر 1791، درس في جامعة كمبردج ببريطانيا، أصيب بالإحباط من الأخطاء الموجودة في الجداول الرياضية التي تحسب يدويا، وقرر تصميم آلة تقوم بالمهمة على نحو أدق، نال تشارلز باباج منحة من الحكومة البريطانية من أجل تطوير آلته، وأنفق تلك المنحة مع جزء من ثروته ونجح باختراع آلة الفروق ، وبذلك يعتبر باباج بمثابة مخترع الحاسوب الميكانيكي</a:t>
            </a:r>
            <a:r>
              <a:rPr lang="ar-IQ" dirty="0" smtClean="0"/>
              <a:t>.</a:t>
            </a:r>
          </a:p>
          <a:p>
            <a:pPr marL="2057400" lvl="8" indent="0" algn="just">
              <a:buNone/>
            </a:pPr>
            <a:r>
              <a:rPr lang="ar-IQ" b="1" dirty="0" smtClean="0">
                <a:solidFill>
                  <a:srgbClr val="FF0000"/>
                </a:solidFill>
              </a:rPr>
              <a:t>                                                    </a:t>
            </a:r>
            <a:r>
              <a:rPr lang="ar-IQ" b="1" dirty="0">
                <a:solidFill>
                  <a:srgbClr val="FF0000"/>
                </a:solidFill>
              </a:rPr>
              <a:t>انقر </a:t>
            </a:r>
            <a:r>
              <a:rPr lang="ar-IQ" b="1" dirty="0" smtClean="0">
                <a:solidFill>
                  <a:srgbClr val="FF0000"/>
                </a:solidFill>
              </a:rPr>
              <a:t>للاستمرار</a:t>
            </a:r>
            <a:r>
              <a:rPr lang="ar-IQ" b="1" dirty="0">
                <a:solidFill>
                  <a:srgbClr val="FF0000"/>
                </a:solidFill>
              </a:rPr>
              <a:t> </a:t>
            </a:r>
            <a:endParaRPr lang="ar-IQ" dirty="0" smtClean="0"/>
          </a:p>
          <a:p>
            <a:endParaRPr lang="ar-IQ" dirty="0"/>
          </a:p>
        </p:txBody>
      </p:sp>
      <p:sp>
        <p:nvSpPr>
          <p:cNvPr id="2" name="عنوان 1"/>
          <p:cNvSpPr>
            <a:spLocks noGrp="1"/>
          </p:cNvSpPr>
          <p:nvPr>
            <p:ph type="title"/>
          </p:nvPr>
        </p:nvSpPr>
        <p:spPr/>
        <p:txBody>
          <a:bodyPr/>
          <a:lstStyle/>
          <a:p>
            <a:endParaRPr lang="ar-IQ"/>
          </a:p>
        </p:txBody>
      </p:sp>
    </p:spTree>
    <p:extLst>
      <p:ext uri="{BB962C8B-B14F-4D97-AF65-F5344CB8AC3E}">
        <p14:creationId xmlns:p14="http://schemas.microsoft.com/office/powerpoint/2010/main" val="1313872333"/>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https://scontent.fbsr1-1.fna.fbcdn.net/v/t1.0-9/22310202_1177767909021921_8822889706761405913_n.jpg?_nc_cat=106&amp;_nc_ht=scontent.fbsr1-1.fna&amp;oh=e7822273dfea4ed07c88dad348510296&amp;oe=5C946A2E"/>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1871662" y="2019647"/>
            <a:ext cx="5400675" cy="3857625"/>
          </a:xfrm>
          <a:prstGeom prst="rect">
            <a:avLst/>
          </a:prstGeom>
          <a:noFill/>
          <a:ln>
            <a:noFill/>
          </a:ln>
        </p:spPr>
      </p:pic>
      <p:sp>
        <p:nvSpPr>
          <p:cNvPr id="2" name="عنوان 1"/>
          <p:cNvSpPr>
            <a:spLocks noGrp="1"/>
          </p:cNvSpPr>
          <p:nvPr>
            <p:ph type="title"/>
          </p:nvPr>
        </p:nvSpPr>
        <p:spPr/>
        <p:txBody>
          <a:bodyPr/>
          <a:lstStyle/>
          <a:p>
            <a:pPr algn="ctr"/>
            <a:r>
              <a:rPr lang="ar-IQ" dirty="0" smtClean="0">
                <a:solidFill>
                  <a:srgbClr val="FF0000"/>
                </a:solidFill>
              </a:rPr>
              <a:t>حاسوب انياك</a:t>
            </a:r>
            <a:endParaRPr lang="ar-IQ" dirty="0">
              <a:solidFill>
                <a:srgbClr val="FF0000"/>
              </a:solidFill>
            </a:endParaRPr>
          </a:p>
        </p:txBody>
      </p:sp>
      <p:sp>
        <p:nvSpPr>
          <p:cNvPr id="3" name="مستطيل 2"/>
          <p:cNvSpPr/>
          <p:nvPr/>
        </p:nvSpPr>
        <p:spPr>
          <a:xfrm>
            <a:off x="3908197" y="6011996"/>
            <a:ext cx="1327607" cy="369332"/>
          </a:xfrm>
          <a:prstGeom prst="rect">
            <a:avLst/>
          </a:prstGeom>
        </p:spPr>
        <p:txBody>
          <a:bodyPr wrap="none">
            <a:spAutoFit/>
          </a:bodyPr>
          <a:lstStyle/>
          <a:p>
            <a:r>
              <a:rPr lang="ar-IQ" b="1" dirty="0">
                <a:solidFill>
                  <a:srgbClr val="FF0000"/>
                </a:solidFill>
              </a:rPr>
              <a:t> انقر للاستمرار</a:t>
            </a:r>
            <a:endParaRPr lang="ar-IQ" dirty="0"/>
          </a:p>
        </p:txBody>
      </p:sp>
    </p:spTree>
    <p:extLst>
      <p:ext uri="{BB962C8B-B14F-4D97-AF65-F5344CB8AC3E}">
        <p14:creationId xmlns:p14="http://schemas.microsoft.com/office/powerpoint/2010/main" val="827081678"/>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146</TotalTime>
  <Words>526</Words>
  <Application>Microsoft Office PowerPoint</Application>
  <PresentationFormat>عرض على الشاشة (3:4)‏</PresentationFormat>
  <Paragraphs>53</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ملتقى</vt:lpstr>
      <vt:lpstr>ا.م اقبال جاسم جعفر  قسم الفنون المسرحية/ كلية الفنون الجميلة</vt:lpstr>
      <vt:lpstr>مجالات استخدام الحاسوب</vt:lpstr>
      <vt:lpstr>مراحل تطور الحاسوب                                      </vt:lpstr>
      <vt:lpstr>عرض تقديمي في PowerPoint</vt:lpstr>
      <vt:lpstr>آلة باسكاليان</vt:lpstr>
      <vt:lpstr>عرض تقديمي في PowerPoint</vt:lpstr>
      <vt:lpstr>ماكنة الفروق</vt:lpstr>
      <vt:lpstr>عرض تقديمي في PowerPoint</vt:lpstr>
      <vt:lpstr>حاسوب انياك</vt:lpstr>
      <vt:lpstr>عرض تقديمي في PowerPoint</vt:lpstr>
      <vt:lpstr>حاسوب يونيفاك</vt:lpstr>
      <vt:lpstr>عرض تقديمي في PowerPoint</vt:lpstr>
      <vt:lpstr>الحاسوب الشخصي</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ا.م اقبال جاسم جعفر  قسم الفنون المسرحية/ كلية الفنون الجميلة</dc:title>
  <dc:creator>hp</dc:creator>
  <cp:lastModifiedBy>hp</cp:lastModifiedBy>
  <cp:revision>21</cp:revision>
  <dcterms:created xsi:type="dcterms:W3CDTF">2018-12-25T15:49:17Z</dcterms:created>
  <dcterms:modified xsi:type="dcterms:W3CDTF">2019-02-06T16:03:14Z</dcterms:modified>
</cp:coreProperties>
</file>